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313" r:id="rId3"/>
    <p:sldId id="315" r:id="rId4"/>
    <p:sldId id="31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26-Jun-21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26-Jun-21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26-Jun-21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26-Jun-21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26-Jun-21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p>
        </p:txBody>
      </p:sp>
      <p:sp>
        <p:nvSpPr>
          <p:cNvPr id="7" name="Subtitle 2"/>
          <p:cNvSpPr>
            <a:spLocks noGrp="1"/>
          </p:cNvSpPr>
          <p:nvPr>
            <p:ph type="subTitle" idx="1"/>
          </p:nvPr>
        </p:nvSpPr>
        <p:spPr>
          <a:xfrm>
            <a:off x="1237129" y="1709738"/>
            <a:ext cx="6400800" cy="1143000"/>
          </a:xfrm>
        </p:spPr>
        <p:txBody>
          <a:bodyPr/>
          <a:lstStyle/>
          <a:p>
            <a:r>
              <a:rPr lang="sr-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Quality assurance and dissemination</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a:solidFill>
                  <a:schemeClr val="accent1">
                    <a:lumMod val="75000"/>
                  </a:schemeClr>
                </a:solidFill>
                <a:latin typeface="Calibri Light" pitchFamily="34" charset="0"/>
                <a:cs typeface="Calibri Light" pitchFamily="34" charset="0"/>
              </a:rPr>
              <a:t>15 April 2020</a:t>
            </a:r>
            <a:endParaRPr lang="bs-Latn-BA" sz="1800" dirty="0">
              <a:solidFill>
                <a:schemeClr val="accent1">
                  <a:lumMod val="75000"/>
                </a:schemeClr>
              </a:solidFill>
              <a:latin typeface="Calibri Light" pitchFamily="34" charset="0"/>
              <a:cs typeface="Calibri Light" pitchFamily="34" charset="0"/>
            </a:endParaRPr>
          </a:p>
        </p:txBody>
      </p:sp>
      <p:sp>
        <p:nvSpPr>
          <p:cNvPr id="10" name="Title 1">
            <a:extLst>
              <a:ext uri="{FF2B5EF4-FFF2-40B4-BE49-F238E27FC236}">
                <a16:creationId xmlns:a16="http://schemas.microsoft.com/office/drawing/2014/main" id="{EEEC57C4-223F-4268-B273-FFFA1C135994}"/>
              </a:ext>
            </a:extLst>
          </p:cNvPr>
          <p:cNvSpPr txBox="1">
            <a:spLocks/>
          </p:cNvSpPr>
          <p:nvPr/>
        </p:nvSpPr>
        <p:spPr>
          <a:xfrm>
            <a:off x="381000" y="2707144"/>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a:solidFill>
                  <a:schemeClr val="accent1">
                    <a:lumMod val="75000"/>
                  </a:schemeClr>
                </a:solidFill>
                <a:latin typeface="Calibri Light" pitchFamily="34" charset="0"/>
                <a:cs typeface="Calibri Light" pitchFamily="34" charset="0"/>
              </a:rPr>
              <a:t>Zakhar Maletskyi, NMBU</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a:solidFill>
                  <a:schemeClr val="tx2">
                    <a:lumMod val="60000"/>
                    <a:lumOff val="40000"/>
                  </a:schemeClr>
                </a:solidFill>
              </a:rPr>
              <a:t>Quality assurance</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endParaRPr lang="sr-Latn-RS" sz="2800" b="1"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en-US" sz="2800" dirty="0">
                <a:solidFill>
                  <a:schemeClr val="accent1">
                    <a:lumMod val="75000"/>
                  </a:schemeClr>
                </a:solidFill>
              </a:rPr>
              <a:t>QA11 - Questionnaire on the work package assessment</a:t>
            </a:r>
            <a:endParaRPr lang="sr-Latn-RS" sz="2800" dirty="0">
              <a:solidFill>
                <a:schemeClr val="accent1">
                  <a:lumMod val="75000"/>
                </a:schemeClr>
              </a:solidFill>
            </a:endParaRPr>
          </a:p>
          <a:p>
            <a:pPr marL="342900" lvl="0" indent="-342900" algn="just">
              <a:spcBef>
                <a:spcPct val="20000"/>
              </a:spcBef>
              <a:buFont typeface="Wingdings" pitchFamily="2" charset="2"/>
              <a:buChar char="Ø"/>
              <a:defRPr/>
            </a:pPr>
            <a:r>
              <a:rPr lang="sr-Latn-RS" sz="2800" dirty="0">
                <a:solidFill>
                  <a:schemeClr val="accent1">
                    <a:lumMod val="75000"/>
                  </a:schemeClr>
                </a:solidFill>
              </a:rPr>
              <a:t>External evaluation of the project outcomes by external evaluator</a:t>
            </a:r>
          </a:p>
          <a:p>
            <a:pPr marL="342900" indent="-342900" algn="just">
              <a:spcBef>
                <a:spcPct val="20000"/>
              </a:spcBef>
              <a:buFont typeface="Wingdings" pitchFamily="2" charset="2"/>
              <a:buChar char="Ø"/>
              <a:defRPr/>
            </a:pPr>
            <a:r>
              <a:rPr lang="sr-Latn-RS" sz="2800" dirty="0">
                <a:solidFill>
                  <a:schemeClr val="accent1">
                    <a:lumMod val="75000"/>
                  </a:schemeClr>
                </a:solidFill>
              </a:rPr>
              <a:t>Internal cross-evaluation of the project results and session for providing suggestions</a:t>
            </a:r>
          </a:p>
          <a:p>
            <a:pPr marL="342900" indent="-342900" algn="just">
              <a:spcBef>
                <a:spcPct val="20000"/>
              </a:spcBef>
              <a:buFont typeface="Wingdings" pitchFamily="2" charset="2"/>
              <a:buChar char="Ø"/>
              <a:defRPr/>
            </a:pPr>
            <a:r>
              <a:rPr lang="en-US" sz="2800" dirty="0">
                <a:solidFill>
                  <a:schemeClr val="accent1">
                    <a:lumMod val="75000"/>
                  </a:schemeClr>
                </a:solidFill>
              </a:rPr>
              <a:t>Online cross-project evaluation (like we </a:t>
            </a:r>
            <a:r>
              <a:rPr lang="sr-Latn-RS" sz="2800" dirty="0">
                <a:solidFill>
                  <a:schemeClr val="accent1">
                    <a:lumMod val="75000"/>
                  </a:schemeClr>
                </a:solidFill>
              </a:rPr>
              <a:t>(NMBU) </a:t>
            </a:r>
            <a:r>
              <a:rPr lang="en-US" sz="2800" dirty="0">
                <a:solidFill>
                  <a:schemeClr val="accent1">
                    <a:lumMod val="75000"/>
                  </a:schemeClr>
                </a:solidFill>
              </a:rPr>
              <a:t>did between </a:t>
            </a:r>
            <a:r>
              <a:rPr lang="en-US" sz="2800" dirty="0" err="1">
                <a:solidFill>
                  <a:schemeClr val="accent1">
                    <a:lumMod val="75000"/>
                  </a:schemeClr>
                </a:solidFill>
              </a:rPr>
              <a:t>WaSo</a:t>
            </a:r>
            <a:r>
              <a:rPr lang="en-US" sz="2800" dirty="0">
                <a:solidFill>
                  <a:schemeClr val="accent1">
                    <a:lumMod val="75000"/>
                  </a:schemeClr>
                </a:solidFill>
              </a:rPr>
              <a:t> and WHE+ but totally online)</a:t>
            </a:r>
          </a:p>
          <a:p>
            <a:pPr marL="342900" lvl="0" indent="-342900" algn="just">
              <a:spcBef>
                <a:spcPct val="20000"/>
              </a:spcBef>
              <a:buFont typeface="Wingdings" pitchFamily="2" charset="2"/>
              <a:buChar char="Ø"/>
              <a:defRPr/>
            </a:pPr>
            <a:endParaRPr lang="en-US" sz="2800" b="1" dirty="0">
              <a:solidFill>
                <a:schemeClr val="accent1">
                  <a:lumMod val="75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a:solidFill>
                  <a:schemeClr val="tx2">
                    <a:lumMod val="60000"/>
                    <a:lumOff val="40000"/>
                  </a:schemeClr>
                </a:solidFill>
              </a:rPr>
              <a:t>Quality assurance</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endParaRPr lang="sr-Latn-RS" sz="2800" b="1" dirty="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r>
              <a:rPr lang="en-US" sz="2800" dirty="0">
                <a:solidFill>
                  <a:schemeClr val="accent1">
                    <a:lumMod val="75000"/>
                  </a:schemeClr>
                </a:solidFill>
              </a:rPr>
              <a:t>Review/feedback from potential employers of curriculum and catalog of competences</a:t>
            </a:r>
          </a:p>
          <a:p>
            <a:pPr marL="342900" indent="-342900" algn="just">
              <a:spcBef>
                <a:spcPct val="20000"/>
              </a:spcBef>
              <a:buFont typeface="Wingdings" pitchFamily="2" charset="2"/>
              <a:buChar char="Ø"/>
              <a:defRPr/>
            </a:pPr>
            <a:r>
              <a:rPr lang="en-US" sz="2800" dirty="0">
                <a:solidFill>
                  <a:schemeClr val="accent1">
                    <a:lumMod val="75000"/>
                  </a:schemeClr>
                </a:solidFill>
              </a:rPr>
              <a:t>Survey of students for new </a:t>
            </a:r>
            <a:r>
              <a:rPr lang="en-US" sz="2800" dirty="0" err="1">
                <a:solidFill>
                  <a:schemeClr val="accent1">
                    <a:lumMod val="75000"/>
                  </a:schemeClr>
                </a:solidFill>
              </a:rPr>
              <a:t>MSc</a:t>
            </a:r>
            <a:r>
              <a:rPr lang="en-US" sz="2800" dirty="0">
                <a:solidFill>
                  <a:schemeClr val="accent1">
                    <a:lumMod val="75000"/>
                  </a:schemeClr>
                </a:solidFill>
              </a:rPr>
              <a:t> program – interest to participate in the new program</a:t>
            </a:r>
          </a:p>
          <a:p>
            <a:pPr marL="342900" indent="-342900" algn="just">
              <a:spcBef>
                <a:spcPct val="20000"/>
              </a:spcBef>
              <a:buFont typeface="Wingdings" pitchFamily="2" charset="2"/>
              <a:buChar char="Ø"/>
              <a:defRPr/>
            </a:pPr>
            <a:r>
              <a:rPr lang="en-US" sz="2800" dirty="0">
                <a:solidFill>
                  <a:schemeClr val="accent1">
                    <a:lumMod val="75000"/>
                  </a:schemeClr>
                </a:solidFill>
              </a:rPr>
              <a:t>Students satisfaction survey on lab works using new lab equipment: how it changed learning process in the lab</a:t>
            </a:r>
          </a:p>
          <a:p>
            <a:pPr marL="342900" lvl="0" indent="-342900" algn="just">
              <a:spcBef>
                <a:spcPct val="20000"/>
              </a:spcBef>
              <a:buFont typeface="Wingdings" pitchFamily="2" charset="2"/>
              <a:buChar char="Ø"/>
              <a:defRPr/>
            </a:pPr>
            <a:endParaRPr lang="en-US" sz="2800" b="1" dirty="0">
              <a:solidFill>
                <a:schemeClr val="accent1">
                  <a:lumMod val="75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management </a:t>
            </a:r>
          </a:p>
          <a:p>
            <a:r>
              <a:rPr lang="en-US" sz="1600" dirty="0">
                <a:solidFill>
                  <a:schemeClr val="bg1"/>
                </a:solidFill>
              </a:rPr>
              <a:t>for 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a:solidFill>
                  <a:schemeClr val="tx2">
                    <a:lumMod val="60000"/>
                    <a:lumOff val="40000"/>
                  </a:schemeClr>
                </a:solidFill>
              </a:rPr>
              <a:t>Dissemination</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endParaRPr lang="sr-Latn-RS" sz="2800" b="1" dirty="0">
              <a:solidFill>
                <a:schemeClr val="tx2">
                  <a:lumMod val="60000"/>
                  <a:lumOff val="40000"/>
                </a:schemeClr>
              </a:solidFill>
              <a:latin typeface="Calibri Light" pitchFamily="34" charset="0"/>
              <a:cs typeface="Calibri Light" pitchFamily="34" charset="0"/>
            </a:endParaRPr>
          </a:p>
        </p:txBody>
      </p:sp>
      <p:sp>
        <p:nvSpPr>
          <p:cNvPr id="13" name="Content Placeholder 2"/>
          <p:cNvSpPr txBox="1">
            <a:spLocks/>
          </p:cNvSpPr>
          <p:nvPr/>
        </p:nvSpPr>
        <p:spPr>
          <a:xfrm>
            <a:off x="533400" y="14478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endParaRPr lang="sr-Latn-RS" sz="2800" b="1" dirty="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800" dirty="0">
                <a:solidFill>
                  <a:schemeClr val="accent1">
                    <a:lumMod val="75000"/>
                  </a:schemeClr>
                </a:solidFill>
              </a:rPr>
              <a:t>On-line distribution of created promotional material and results</a:t>
            </a:r>
          </a:p>
          <a:p>
            <a:pPr marL="342900" lvl="0" indent="-342900" algn="just">
              <a:spcBef>
                <a:spcPct val="20000"/>
              </a:spcBef>
              <a:buFont typeface="Wingdings" pitchFamily="2" charset="2"/>
              <a:buChar char="Ø"/>
              <a:defRPr/>
            </a:pPr>
            <a:r>
              <a:rPr lang="sr-Latn-RS" sz="2800" dirty="0">
                <a:solidFill>
                  <a:schemeClr val="accent1">
                    <a:lumMod val="75000"/>
                  </a:schemeClr>
                </a:solidFill>
              </a:rPr>
              <a:t>Press releases for media</a:t>
            </a:r>
          </a:p>
          <a:p>
            <a:pPr marL="342900" indent="-342900" algn="just">
              <a:spcBef>
                <a:spcPct val="20000"/>
              </a:spcBef>
              <a:buFont typeface="Wingdings" pitchFamily="2" charset="2"/>
              <a:buChar char="Ø"/>
              <a:defRPr/>
            </a:pPr>
            <a:r>
              <a:rPr lang="sr-Latn-RS" sz="2800" dirty="0">
                <a:solidFill>
                  <a:schemeClr val="accent1">
                    <a:lumMod val="75000"/>
                  </a:schemeClr>
                </a:solidFill>
              </a:rPr>
              <a:t>Facebook promotion – “T</a:t>
            </a:r>
            <a:r>
              <a:rPr lang="en-US" sz="2800" dirty="0" err="1">
                <a:solidFill>
                  <a:schemeClr val="accent1">
                    <a:lumMod val="75000"/>
                  </a:schemeClr>
                </a:solidFill>
              </a:rPr>
              <a:t>hrow</a:t>
            </a:r>
            <a:r>
              <a:rPr lang="en-US" sz="2800" dirty="0">
                <a:solidFill>
                  <a:schemeClr val="accent1">
                    <a:lumMod val="75000"/>
                  </a:schemeClr>
                </a:solidFill>
              </a:rPr>
              <a:t> back in time</a:t>
            </a:r>
            <a:r>
              <a:rPr lang="sr-Latn-RS" sz="2800" dirty="0">
                <a:solidFill>
                  <a:schemeClr val="accent1">
                    <a:lumMod val="75000"/>
                  </a:schemeClr>
                </a:solidFill>
              </a:rPr>
              <a:t>”</a:t>
            </a:r>
          </a:p>
          <a:p>
            <a:pPr marL="342900" lvl="0" indent="-342900" algn="just">
              <a:spcBef>
                <a:spcPct val="20000"/>
              </a:spcBef>
              <a:buFont typeface="Wingdings" pitchFamily="2" charset="2"/>
              <a:buChar char="Ø"/>
              <a:defRPr/>
            </a:pPr>
            <a:r>
              <a:rPr lang="sr-Latn-RS" sz="2800" dirty="0">
                <a:solidFill>
                  <a:schemeClr val="accent1">
                    <a:lumMod val="75000"/>
                  </a:schemeClr>
                </a:solidFill>
              </a:rPr>
              <a:t>Distribution of third newsletter to SWARM partners and </a:t>
            </a:r>
            <a:r>
              <a:rPr lang="sr-Latn-RS" sz="2800">
                <a:solidFill>
                  <a:schemeClr val="accent1">
                    <a:lumMod val="75000"/>
                  </a:schemeClr>
                </a:solidFill>
              </a:rPr>
              <a:t>stakeholders (collecting the list of potential stakeholders)</a:t>
            </a:r>
            <a:endParaRPr lang="en-US" sz="2800" dirty="0">
              <a:solidFill>
                <a:schemeClr val="accent1">
                  <a:lumMod val="75000"/>
                </a:schemeClr>
              </a:solidFill>
            </a:endParaRPr>
          </a:p>
        </p:txBody>
      </p:sp>
    </p:spTree>
    <p:extLst>
      <p:ext uri="{BB962C8B-B14F-4D97-AF65-F5344CB8AC3E}">
        <p14:creationId xmlns:p14="http://schemas.microsoft.com/office/powerpoint/2010/main" val="3188428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1789</TotalTime>
  <Words>269</Words>
  <Application>Microsoft Office PowerPoint</Application>
  <PresentationFormat>On-screen Show (4:3)</PresentationFormat>
  <Paragraphs>34</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PowerPoint Presentation</vt:lpstr>
      <vt:lpstr>Quality assurance</vt:lpstr>
      <vt:lpstr>Quality assurance</vt:lpstr>
      <vt:lpstr>Dissemination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 Gocic</cp:lastModifiedBy>
  <cp:revision>49</cp:revision>
  <dcterms:created xsi:type="dcterms:W3CDTF">2006-08-16T00:00:00Z</dcterms:created>
  <dcterms:modified xsi:type="dcterms:W3CDTF">2021-06-26T14:26:32Z</dcterms:modified>
</cp:coreProperties>
</file>