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313" r:id="rId3"/>
    <p:sldId id="315" r:id="rId4"/>
    <p:sldId id="314"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049FE8-1A39-4F73-8791-C2D8B64BD269}" type="datetimeFigureOut">
              <a:rPr lang="en-US" smtClean="0"/>
              <a:pPr/>
              <a:t>26-Jun-21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A46BEE-5574-412B-B498-3788E435FB52}" type="slidenum">
              <a:rPr lang="en-US" smtClean="0"/>
              <a:pPr/>
              <a:t>‹#›</a:t>
            </a:fld>
            <a:endParaRPr lang="en-US"/>
          </a:p>
        </p:txBody>
      </p:sp>
    </p:spTree>
    <p:extLst>
      <p:ext uri="{BB962C8B-B14F-4D97-AF65-F5344CB8AC3E}">
        <p14:creationId xmlns:p14="http://schemas.microsoft.com/office/powerpoint/2010/main" val="390402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46BEE-5574-412B-B498-3788E435FB52}" type="slidenum">
              <a:rPr lang="en-US" smtClean="0"/>
              <a:pPr/>
              <a:t>1</a:t>
            </a:fld>
            <a:endParaRPr lang="en-US"/>
          </a:p>
        </p:txBody>
      </p:sp>
    </p:spTree>
    <p:extLst>
      <p:ext uri="{BB962C8B-B14F-4D97-AF65-F5344CB8AC3E}">
        <p14:creationId xmlns:p14="http://schemas.microsoft.com/office/powerpoint/2010/main" val="1141982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2</a:t>
            </a:fld>
            <a:endParaRPr lang="en-US"/>
          </a:p>
        </p:txBody>
      </p:sp>
    </p:spTree>
    <p:extLst>
      <p:ext uri="{BB962C8B-B14F-4D97-AF65-F5344CB8AC3E}">
        <p14:creationId xmlns:p14="http://schemas.microsoft.com/office/powerpoint/2010/main" val="1895102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3</a:t>
            </a:fld>
            <a:endParaRPr lang="en-US"/>
          </a:p>
        </p:txBody>
      </p:sp>
    </p:spTree>
    <p:extLst>
      <p:ext uri="{BB962C8B-B14F-4D97-AF65-F5344CB8AC3E}">
        <p14:creationId xmlns:p14="http://schemas.microsoft.com/office/powerpoint/2010/main" val="1895102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A46BEE-5574-412B-B498-3788E435FB52}" type="slidenum">
              <a:rPr lang="en-US" smtClean="0"/>
              <a:pPr/>
              <a:t>4</a:t>
            </a:fld>
            <a:endParaRPr lang="en-US"/>
          </a:p>
        </p:txBody>
      </p:sp>
    </p:spTree>
    <p:extLst>
      <p:ext uri="{BB962C8B-B14F-4D97-AF65-F5344CB8AC3E}">
        <p14:creationId xmlns:p14="http://schemas.microsoft.com/office/powerpoint/2010/main" val="1895102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26-Jun-21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26-Jun-21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26-Jun-21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26-Jun-21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26-Jun-21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26-Jun-21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26-Jun-21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26-Jun-21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26-Jun-21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26-Jun-21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26-Jun-21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26-Jun-21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tiff"/><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835" y="82295"/>
            <a:ext cx="8720329" cy="6693409"/>
          </a:xfrm>
          <a:prstGeom prst="rect">
            <a:avLst/>
          </a:prstGeom>
        </p:spPr>
      </p:pic>
      <p:sp>
        <p:nvSpPr>
          <p:cNvPr id="1026" name="Text Box 2"/>
          <p:cNvSpPr txBox="1">
            <a:spLocks noChangeArrowheads="1"/>
          </p:cNvSpPr>
          <p:nvPr/>
        </p:nvSpPr>
        <p:spPr bwMode="auto">
          <a:xfrm>
            <a:off x="1447800" y="4377013"/>
            <a:ext cx="6037729" cy="632478"/>
          </a:xfrm>
          <a:prstGeom prst="rect">
            <a:avLst/>
          </a:prstGeom>
          <a:solidFill>
            <a:srgbClr val="FFFFFF"/>
          </a:solidFill>
          <a:ln w="9525">
            <a:solidFill>
              <a:srgbClr val="2E74B5"/>
            </a:solidFill>
            <a:prstDash val="dash"/>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bs-Latn-BA" sz="1100" dirty="0"/>
              <a:t>This project has been funded with support from the European Commission. This publication reflects the views only of the author, and the Commission cannot be held responsible for any use which may be made of the information contained therein</a:t>
            </a:r>
            <a:r>
              <a:rPr lang="en-US" sz="1100" dirty="0"/>
              <a:t>.</a:t>
            </a:r>
          </a:p>
        </p:txBody>
      </p:sp>
      <p:sp>
        <p:nvSpPr>
          <p:cNvPr id="7" name="Subtitle 2"/>
          <p:cNvSpPr>
            <a:spLocks noGrp="1"/>
          </p:cNvSpPr>
          <p:nvPr>
            <p:ph type="subTitle" idx="1"/>
          </p:nvPr>
        </p:nvSpPr>
        <p:spPr>
          <a:xfrm>
            <a:off x="1237129" y="1709738"/>
            <a:ext cx="6400800" cy="1143000"/>
          </a:xfrm>
        </p:spPr>
        <p:txBody>
          <a:bodyPr/>
          <a:lstStyle/>
          <a:p>
            <a:r>
              <a:rPr lang="sr-Latn-BA"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rPr>
              <a:t>Quality assurance and dissemination</a:t>
            </a:r>
            <a:endParaRPr lang="bs-Latn-BA" b="1" dirty="0">
              <a:solidFill>
                <a:schemeClr val="accent1">
                  <a:lumMod val="75000"/>
                </a:schemeClr>
              </a:solidFill>
              <a:effectLst>
                <a:outerShdw blurRad="38100" dist="38100" dir="2700000" algn="tl">
                  <a:srgbClr val="000000">
                    <a:alpha val="43137"/>
                  </a:srgbClr>
                </a:outerShdw>
              </a:effectLst>
              <a:latin typeface="Calibri Light" pitchFamily="34" charset="0"/>
              <a:cs typeface="Calibri Light" pitchFamily="34" charset="0"/>
            </a:endParaRPr>
          </a:p>
        </p:txBody>
      </p:sp>
      <p:sp>
        <p:nvSpPr>
          <p:cNvPr id="8" name="Title 1"/>
          <p:cNvSpPr txBox="1">
            <a:spLocks/>
          </p:cNvSpPr>
          <p:nvPr/>
        </p:nvSpPr>
        <p:spPr>
          <a:xfrm>
            <a:off x="551329" y="2788729"/>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bs-Latn-BA" sz="1800" dirty="0">
              <a:solidFill>
                <a:schemeClr val="accent1">
                  <a:lumMod val="75000"/>
                </a:schemeClr>
              </a:solidFill>
              <a:latin typeface="Calibri Light" pitchFamily="34" charset="0"/>
              <a:cs typeface="Calibri Light" pitchFamily="34" charset="0"/>
            </a:endParaRPr>
          </a:p>
        </p:txBody>
      </p:sp>
      <p:sp>
        <p:nvSpPr>
          <p:cNvPr id="9" name="Title 1"/>
          <p:cNvSpPr txBox="1">
            <a:spLocks/>
          </p:cNvSpPr>
          <p:nvPr/>
        </p:nvSpPr>
        <p:spPr>
          <a:xfrm>
            <a:off x="551329" y="3700178"/>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dirty="0">
                <a:solidFill>
                  <a:schemeClr val="accent1">
                    <a:lumMod val="75000"/>
                  </a:schemeClr>
                </a:solidFill>
                <a:latin typeface="Calibri Light" pitchFamily="34" charset="0"/>
                <a:cs typeface="Calibri Light" pitchFamily="34" charset="0"/>
              </a:rPr>
              <a:t>15 April 2020</a:t>
            </a:r>
            <a:endParaRPr lang="bs-Latn-BA" sz="1800" dirty="0">
              <a:solidFill>
                <a:schemeClr val="accent1">
                  <a:lumMod val="75000"/>
                </a:schemeClr>
              </a:solidFill>
              <a:latin typeface="Calibri Light" pitchFamily="34" charset="0"/>
              <a:cs typeface="Calibri Light" pitchFamily="34" charset="0"/>
            </a:endParaRPr>
          </a:p>
        </p:txBody>
      </p:sp>
      <p:sp>
        <p:nvSpPr>
          <p:cNvPr id="10" name="Title 1">
            <a:extLst>
              <a:ext uri="{FF2B5EF4-FFF2-40B4-BE49-F238E27FC236}">
                <a16:creationId xmlns:a16="http://schemas.microsoft.com/office/drawing/2014/main" id="{EEEC57C4-223F-4268-B273-FFFA1C135994}"/>
              </a:ext>
            </a:extLst>
          </p:cNvPr>
          <p:cNvSpPr txBox="1">
            <a:spLocks/>
          </p:cNvSpPr>
          <p:nvPr/>
        </p:nvSpPr>
        <p:spPr>
          <a:xfrm>
            <a:off x="381000" y="2707144"/>
            <a:ext cx="77724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sr-Latn-BA" sz="1800">
                <a:solidFill>
                  <a:schemeClr val="accent1">
                    <a:lumMod val="75000"/>
                  </a:schemeClr>
                </a:solidFill>
                <a:latin typeface="Calibri Light" pitchFamily="34" charset="0"/>
                <a:cs typeface="Calibri Light" pitchFamily="34" charset="0"/>
              </a:rPr>
              <a:t>Zakhar Maletskyi, NMBU</a:t>
            </a:r>
            <a:endParaRPr lang="bs-Latn-BA" sz="1800" dirty="0">
              <a:solidFill>
                <a:schemeClr val="accent1">
                  <a:lumMod val="75000"/>
                </a:schemeClr>
              </a:solidFill>
              <a:latin typeface="Calibri Light" pitchFamily="34" charset="0"/>
              <a:cs typeface="Calibri Light"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533400"/>
            <a:ext cx="8229600" cy="838200"/>
          </a:xfrm>
        </p:spPr>
        <p:txBody>
          <a:bodyPr>
            <a:noAutofit/>
          </a:bodyPr>
          <a:lstStyle/>
          <a:p>
            <a:r>
              <a:rPr lang="sr-Latn-RS" sz="4000" dirty="0">
                <a:solidFill>
                  <a:schemeClr val="tx2">
                    <a:lumMod val="60000"/>
                    <a:lumOff val="40000"/>
                  </a:schemeClr>
                </a:solidFill>
              </a:rPr>
              <a:t>Quality assurance</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295400"/>
            <a:ext cx="8229600" cy="46482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endParaRPr lang="sr-Latn-RS" sz="2800" b="1"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en-US" sz="2800" dirty="0">
                <a:solidFill>
                  <a:schemeClr val="accent1">
                    <a:lumMod val="75000"/>
                  </a:schemeClr>
                </a:solidFill>
              </a:rPr>
              <a:t>QA11 - Questionnaire on the work package assessment</a:t>
            </a:r>
            <a:endParaRPr lang="sr-Latn-RS" sz="2800" dirty="0">
              <a:solidFill>
                <a:schemeClr val="accent1">
                  <a:lumMod val="75000"/>
                </a:schemeClr>
              </a:solidFill>
            </a:endParaRPr>
          </a:p>
          <a:p>
            <a:pPr marL="342900" lvl="0" indent="-342900" algn="just">
              <a:spcBef>
                <a:spcPct val="20000"/>
              </a:spcBef>
              <a:buFont typeface="Wingdings" pitchFamily="2" charset="2"/>
              <a:buChar char="Ø"/>
              <a:defRPr/>
            </a:pPr>
            <a:r>
              <a:rPr lang="sr-Latn-RS" sz="2800" dirty="0">
                <a:solidFill>
                  <a:schemeClr val="accent1">
                    <a:lumMod val="75000"/>
                  </a:schemeClr>
                </a:solidFill>
              </a:rPr>
              <a:t>External evaluation of the project outcomes by external evaluator</a:t>
            </a:r>
          </a:p>
          <a:p>
            <a:pPr marL="342900" indent="-342900" algn="just">
              <a:spcBef>
                <a:spcPct val="20000"/>
              </a:spcBef>
              <a:buFont typeface="Wingdings" pitchFamily="2" charset="2"/>
              <a:buChar char="Ø"/>
              <a:defRPr/>
            </a:pPr>
            <a:r>
              <a:rPr lang="sr-Latn-RS" sz="2800" dirty="0">
                <a:solidFill>
                  <a:schemeClr val="accent1">
                    <a:lumMod val="75000"/>
                  </a:schemeClr>
                </a:solidFill>
              </a:rPr>
              <a:t>Internal cross-evaluation of the project results and session for providing suggestions</a:t>
            </a:r>
          </a:p>
          <a:p>
            <a:pPr marL="342900" indent="-342900" algn="just">
              <a:spcBef>
                <a:spcPct val="20000"/>
              </a:spcBef>
              <a:buFont typeface="Wingdings" pitchFamily="2" charset="2"/>
              <a:buChar char="Ø"/>
              <a:defRPr/>
            </a:pPr>
            <a:r>
              <a:rPr lang="en-US" sz="2800" dirty="0">
                <a:solidFill>
                  <a:schemeClr val="accent1">
                    <a:lumMod val="75000"/>
                  </a:schemeClr>
                </a:solidFill>
              </a:rPr>
              <a:t>Online cross-project evaluation (like we </a:t>
            </a:r>
            <a:r>
              <a:rPr lang="sr-Latn-RS" sz="2800" dirty="0">
                <a:solidFill>
                  <a:schemeClr val="accent1">
                    <a:lumMod val="75000"/>
                  </a:schemeClr>
                </a:solidFill>
              </a:rPr>
              <a:t>(NMBU) </a:t>
            </a:r>
            <a:r>
              <a:rPr lang="en-US" sz="2800" dirty="0">
                <a:solidFill>
                  <a:schemeClr val="accent1">
                    <a:lumMod val="75000"/>
                  </a:schemeClr>
                </a:solidFill>
              </a:rPr>
              <a:t>did between </a:t>
            </a:r>
            <a:r>
              <a:rPr lang="en-US" sz="2800" dirty="0" err="1">
                <a:solidFill>
                  <a:schemeClr val="accent1">
                    <a:lumMod val="75000"/>
                  </a:schemeClr>
                </a:solidFill>
              </a:rPr>
              <a:t>WaSo</a:t>
            </a:r>
            <a:r>
              <a:rPr lang="en-US" sz="2800" dirty="0">
                <a:solidFill>
                  <a:schemeClr val="accent1">
                    <a:lumMod val="75000"/>
                  </a:schemeClr>
                </a:solidFill>
              </a:rPr>
              <a:t> and WHE+ but totally online)</a:t>
            </a:r>
          </a:p>
          <a:p>
            <a:pPr marL="342900" lvl="0" indent="-342900" algn="just">
              <a:spcBef>
                <a:spcPct val="20000"/>
              </a:spcBef>
              <a:buFont typeface="Wingdings" pitchFamily="2" charset="2"/>
              <a:buChar char="Ø"/>
              <a:defRPr/>
            </a:pPr>
            <a:endParaRPr lang="en-US" sz="2800" b="1" dirty="0">
              <a:solidFill>
                <a:schemeClr val="accent1">
                  <a:lumMod val="75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val="3188428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533400"/>
            <a:ext cx="8229600" cy="838200"/>
          </a:xfrm>
        </p:spPr>
        <p:txBody>
          <a:bodyPr>
            <a:noAutofit/>
          </a:bodyPr>
          <a:lstStyle/>
          <a:p>
            <a:r>
              <a:rPr lang="sr-Latn-RS" sz="4000" dirty="0">
                <a:solidFill>
                  <a:schemeClr val="tx2">
                    <a:lumMod val="60000"/>
                    <a:lumOff val="40000"/>
                  </a:schemeClr>
                </a:solidFill>
              </a:rPr>
              <a:t>Quality assurance</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295400"/>
            <a:ext cx="8229600" cy="46482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endParaRPr lang="sr-Latn-RS" sz="2800" b="1" dirty="0">
              <a:solidFill>
                <a:schemeClr val="tx2">
                  <a:lumMod val="60000"/>
                  <a:lumOff val="40000"/>
                </a:schemeClr>
              </a:solidFill>
              <a:latin typeface="Calibri Light" pitchFamily="34" charset="0"/>
              <a:cs typeface="Calibri Light" pitchFamily="34" charset="0"/>
            </a:endParaRPr>
          </a:p>
          <a:p>
            <a:pPr marL="342900" indent="-342900" algn="just">
              <a:spcBef>
                <a:spcPct val="20000"/>
              </a:spcBef>
              <a:buFont typeface="Wingdings" pitchFamily="2" charset="2"/>
              <a:buChar char="Ø"/>
              <a:defRPr/>
            </a:pPr>
            <a:r>
              <a:rPr lang="en-US" sz="2800" dirty="0">
                <a:solidFill>
                  <a:schemeClr val="accent1">
                    <a:lumMod val="75000"/>
                  </a:schemeClr>
                </a:solidFill>
              </a:rPr>
              <a:t>Review/feedback from potential employers of curriculum and catalog of competences</a:t>
            </a:r>
          </a:p>
          <a:p>
            <a:pPr marL="342900" indent="-342900" algn="just">
              <a:spcBef>
                <a:spcPct val="20000"/>
              </a:spcBef>
              <a:buFont typeface="Wingdings" pitchFamily="2" charset="2"/>
              <a:buChar char="Ø"/>
              <a:defRPr/>
            </a:pPr>
            <a:r>
              <a:rPr lang="en-US" sz="2800" dirty="0">
                <a:solidFill>
                  <a:schemeClr val="accent1">
                    <a:lumMod val="75000"/>
                  </a:schemeClr>
                </a:solidFill>
              </a:rPr>
              <a:t>Survey of students for new </a:t>
            </a:r>
            <a:r>
              <a:rPr lang="en-US" sz="2800" dirty="0" err="1">
                <a:solidFill>
                  <a:schemeClr val="accent1">
                    <a:lumMod val="75000"/>
                  </a:schemeClr>
                </a:solidFill>
              </a:rPr>
              <a:t>MSc</a:t>
            </a:r>
            <a:r>
              <a:rPr lang="en-US" sz="2800" dirty="0">
                <a:solidFill>
                  <a:schemeClr val="accent1">
                    <a:lumMod val="75000"/>
                  </a:schemeClr>
                </a:solidFill>
              </a:rPr>
              <a:t> program – interest to participate in the new program</a:t>
            </a:r>
          </a:p>
          <a:p>
            <a:pPr marL="342900" indent="-342900" algn="just">
              <a:spcBef>
                <a:spcPct val="20000"/>
              </a:spcBef>
              <a:buFont typeface="Wingdings" pitchFamily="2" charset="2"/>
              <a:buChar char="Ø"/>
              <a:defRPr/>
            </a:pPr>
            <a:r>
              <a:rPr lang="en-US" sz="2800" dirty="0">
                <a:solidFill>
                  <a:schemeClr val="accent1">
                    <a:lumMod val="75000"/>
                  </a:schemeClr>
                </a:solidFill>
              </a:rPr>
              <a:t>Students satisfaction survey on lab works using new lab equipment: how it changed learning process in the lab</a:t>
            </a:r>
          </a:p>
          <a:p>
            <a:pPr marL="342900" lvl="0" indent="-342900" algn="just">
              <a:spcBef>
                <a:spcPct val="20000"/>
              </a:spcBef>
              <a:buFont typeface="Wingdings" pitchFamily="2" charset="2"/>
              <a:buChar char="Ø"/>
              <a:defRPr/>
            </a:pPr>
            <a:endParaRPr lang="en-US" sz="2800" b="1" dirty="0">
              <a:solidFill>
                <a:schemeClr val="accent1">
                  <a:lumMod val="75000"/>
                </a:schemeClr>
              </a:solidFill>
              <a:latin typeface="Calibri Light" pitchFamily="34" charset="0"/>
              <a:cs typeface="Calibri Light" pitchFamily="34" charset="0"/>
            </a:endParaRPr>
          </a:p>
        </p:txBody>
      </p:sp>
    </p:spTree>
    <p:extLst>
      <p:ext uri="{BB962C8B-B14F-4D97-AF65-F5344CB8AC3E}">
        <p14:creationId xmlns:p14="http://schemas.microsoft.com/office/powerpoint/2010/main" val="3188428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owchart: Process 10"/>
          <p:cNvSpPr/>
          <p:nvPr/>
        </p:nvSpPr>
        <p:spPr>
          <a:xfrm>
            <a:off x="0" y="6273225"/>
            <a:ext cx="9144000" cy="584775"/>
          </a:xfrm>
          <a:prstGeom prst="flowChartProcess">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3401" y="104570"/>
            <a:ext cx="1743324" cy="423940"/>
          </a:xfr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7053" y="103258"/>
            <a:ext cx="1675148" cy="425252"/>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1151370">
            <a:off x="15475" y="229266"/>
            <a:ext cx="3555698" cy="491177"/>
          </a:xfrm>
          <a:prstGeom prst="rect">
            <a:avLst/>
          </a:prstGeom>
        </p:spPr>
      </p:pic>
      <p:sp>
        <p:nvSpPr>
          <p:cNvPr id="8" name="Rectangle 7"/>
          <p:cNvSpPr/>
          <p:nvPr/>
        </p:nvSpPr>
        <p:spPr>
          <a:xfrm>
            <a:off x="4482" y="6273225"/>
            <a:ext cx="6091518" cy="584775"/>
          </a:xfrm>
          <a:prstGeom prst="rect">
            <a:avLst/>
          </a:prstGeom>
        </p:spPr>
        <p:txBody>
          <a:bodyPr wrap="square">
            <a:spAutoFit/>
          </a:bodyPr>
          <a:lstStyle/>
          <a:p>
            <a:r>
              <a:rPr lang="en-US" sz="1600" dirty="0">
                <a:solidFill>
                  <a:schemeClr val="bg1"/>
                </a:solidFill>
              </a:rPr>
              <a:t>Strengthening of master curricula in water resources  management </a:t>
            </a:r>
          </a:p>
          <a:p>
            <a:r>
              <a:rPr lang="en-US" sz="1600" dirty="0">
                <a:solidFill>
                  <a:schemeClr val="bg1"/>
                </a:solidFill>
              </a:rPr>
              <a:t>for the Western Balkans HEIs and stakeholders</a:t>
            </a:r>
          </a:p>
        </p:txBody>
      </p:sp>
      <p:sp>
        <p:nvSpPr>
          <p:cNvPr id="10" name="Rectangle 9"/>
          <p:cNvSpPr/>
          <p:nvPr/>
        </p:nvSpPr>
        <p:spPr>
          <a:xfrm>
            <a:off x="7086600" y="6488668"/>
            <a:ext cx="1976054" cy="369332"/>
          </a:xfrm>
          <a:prstGeom prst="rect">
            <a:avLst/>
          </a:prstGeom>
        </p:spPr>
        <p:txBody>
          <a:bodyPr wrap="none">
            <a:spAutoFit/>
          </a:bodyPr>
          <a:lstStyle/>
          <a:p>
            <a:r>
              <a:rPr lang="en-US" dirty="0"/>
              <a:t> </a:t>
            </a:r>
            <a:r>
              <a:rPr lang="en-US" sz="1600" dirty="0">
                <a:solidFill>
                  <a:schemeClr val="bg1"/>
                </a:solidFill>
              </a:rPr>
              <a:t>www.swarm.ni.ac.rs</a:t>
            </a:r>
          </a:p>
        </p:txBody>
      </p:sp>
      <p:sp>
        <p:nvSpPr>
          <p:cNvPr id="12" name="Content Placeholder 2"/>
          <p:cNvSpPr txBox="1">
            <a:spLocks/>
          </p:cNvSpPr>
          <p:nvPr/>
        </p:nvSpPr>
        <p:spPr>
          <a:xfrm>
            <a:off x="381000" y="1295400"/>
            <a:ext cx="8229600" cy="4525963"/>
          </a:xfrm>
          <a:prstGeom prst="rect">
            <a:avLst/>
          </a:prstGeom>
        </p:spPr>
        <p:txBody>
          <a:bodyPr vert="horz" lIns="91440" tIns="45720" rIns="91440" bIns="45720" rtlCol="0">
            <a:noAutofit/>
          </a:bodyPr>
          <a:lstStyle/>
          <a:p>
            <a:pPr algn="just">
              <a:buFont typeface="Wingdings" pitchFamily="2" charset="2"/>
              <a:buChar char="Ø"/>
            </a:pPr>
            <a:endParaRPr lang="en-US" sz="2000" dirty="0">
              <a:latin typeface="Calibri Light" pitchFamily="34" charset="0"/>
              <a:cs typeface="Calibri Light" pitchFamily="34" charset="0"/>
            </a:endParaRPr>
          </a:p>
        </p:txBody>
      </p:sp>
      <p:sp>
        <p:nvSpPr>
          <p:cNvPr id="17" name="Title 1"/>
          <p:cNvSpPr>
            <a:spLocks noGrp="1"/>
          </p:cNvSpPr>
          <p:nvPr>
            <p:ph type="title"/>
          </p:nvPr>
        </p:nvSpPr>
        <p:spPr>
          <a:xfrm>
            <a:off x="457200" y="533400"/>
            <a:ext cx="8229600" cy="838200"/>
          </a:xfrm>
        </p:spPr>
        <p:txBody>
          <a:bodyPr>
            <a:noAutofit/>
          </a:bodyPr>
          <a:lstStyle/>
          <a:p>
            <a:r>
              <a:rPr lang="sr-Latn-RS" sz="4000" dirty="0">
                <a:solidFill>
                  <a:schemeClr val="tx2">
                    <a:lumMod val="60000"/>
                    <a:lumOff val="40000"/>
                  </a:schemeClr>
                </a:solidFill>
              </a:rPr>
              <a:t>Dissemination</a:t>
            </a:r>
            <a:endParaRPr lang="en-US" sz="4000" b="1" dirty="0">
              <a:solidFill>
                <a:schemeClr val="tx2">
                  <a:lumMod val="60000"/>
                  <a:lumOff val="40000"/>
                </a:schemeClr>
              </a:solidFill>
              <a:latin typeface="Calibri Light" pitchFamily="34" charset="0"/>
              <a:cs typeface="Calibri Light" pitchFamily="34" charset="0"/>
            </a:endParaRPr>
          </a:p>
        </p:txBody>
      </p:sp>
      <p:sp>
        <p:nvSpPr>
          <p:cNvPr id="18" name="Content Placeholder 2"/>
          <p:cNvSpPr txBox="1">
            <a:spLocks/>
          </p:cNvSpPr>
          <p:nvPr/>
        </p:nvSpPr>
        <p:spPr>
          <a:xfrm>
            <a:off x="381000" y="1295400"/>
            <a:ext cx="8229600" cy="46482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endParaRPr lang="sr-Latn-RS" sz="2800" b="1" dirty="0">
              <a:solidFill>
                <a:schemeClr val="tx2">
                  <a:lumMod val="60000"/>
                  <a:lumOff val="40000"/>
                </a:schemeClr>
              </a:solidFill>
              <a:latin typeface="Calibri Light" pitchFamily="34" charset="0"/>
              <a:cs typeface="Calibri Light" pitchFamily="34" charset="0"/>
            </a:endParaRPr>
          </a:p>
        </p:txBody>
      </p:sp>
      <p:sp>
        <p:nvSpPr>
          <p:cNvPr id="13" name="Content Placeholder 2"/>
          <p:cNvSpPr txBox="1">
            <a:spLocks/>
          </p:cNvSpPr>
          <p:nvPr/>
        </p:nvSpPr>
        <p:spPr>
          <a:xfrm>
            <a:off x="533400" y="1447800"/>
            <a:ext cx="8229600" cy="4648200"/>
          </a:xfrm>
          <a:prstGeom prst="rect">
            <a:avLst/>
          </a:prstGeom>
        </p:spPr>
        <p:txBody>
          <a:bodyPr vert="horz" lIns="91440" tIns="45720" rIns="91440" bIns="45720" rtlCol="0">
            <a:noAutofit/>
          </a:bodyPr>
          <a:lstStyle/>
          <a:p>
            <a:pPr marL="342900" lvl="0" indent="-342900" algn="just">
              <a:spcBef>
                <a:spcPct val="20000"/>
              </a:spcBef>
              <a:buFont typeface="Wingdings" pitchFamily="2" charset="2"/>
              <a:buChar char="Ø"/>
              <a:defRPr/>
            </a:pPr>
            <a:endParaRPr lang="sr-Latn-RS" sz="2800" b="1" dirty="0">
              <a:solidFill>
                <a:schemeClr val="tx2">
                  <a:lumMod val="60000"/>
                  <a:lumOff val="40000"/>
                </a:schemeClr>
              </a:solidFill>
              <a:latin typeface="Calibri Light" pitchFamily="34" charset="0"/>
              <a:cs typeface="Calibri Light" pitchFamily="34" charset="0"/>
            </a:endParaRPr>
          </a:p>
          <a:p>
            <a:pPr marL="342900" lvl="0" indent="-342900" algn="just">
              <a:spcBef>
                <a:spcPct val="20000"/>
              </a:spcBef>
              <a:buFont typeface="Wingdings" pitchFamily="2" charset="2"/>
              <a:buChar char="Ø"/>
              <a:defRPr/>
            </a:pPr>
            <a:r>
              <a:rPr lang="sr-Latn-RS" sz="2800" dirty="0">
                <a:solidFill>
                  <a:schemeClr val="accent1">
                    <a:lumMod val="75000"/>
                  </a:schemeClr>
                </a:solidFill>
              </a:rPr>
              <a:t>On-line distribution of created promotional material and results</a:t>
            </a:r>
          </a:p>
          <a:p>
            <a:pPr marL="342900" lvl="0" indent="-342900" algn="just">
              <a:spcBef>
                <a:spcPct val="20000"/>
              </a:spcBef>
              <a:buFont typeface="Wingdings" pitchFamily="2" charset="2"/>
              <a:buChar char="Ø"/>
              <a:defRPr/>
            </a:pPr>
            <a:r>
              <a:rPr lang="sr-Latn-RS" sz="2800" dirty="0">
                <a:solidFill>
                  <a:schemeClr val="accent1">
                    <a:lumMod val="75000"/>
                  </a:schemeClr>
                </a:solidFill>
              </a:rPr>
              <a:t>Press releases for media</a:t>
            </a:r>
          </a:p>
          <a:p>
            <a:pPr marL="342900" indent="-342900" algn="just">
              <a:spcBef>
                <a:spcPct val="20000"/>
              </a:spcBef>
              <a:buFont typeface="Wingdings" pitchFamily="2" charset="2"/>
              <a:buChar char="Ø"/>
              <a:defRPr/>
            </a:pPr>
            <a:r>
              <a:rPr lang="sr-Latn-RS" sz="2800" dirty="0">
                <a:solidFill>
                  <a:schemeClr val="accent1">
                    <a:lumMod val="75000"/>
                  </a:schemeClr>
                </a:solidFill>
              </a:rPr>
              <a:t>Facebook promotion – “T</a:t>
            </a:r>
            <a:r>
              <a:rPr lang="en-US" sz="2800" dirty="0" err="1">
                <a:solidFill>
                  <a:schemeClr val="accent1">
                    <a:lumMod val="75000"/>
                  </a:schemeClr>
                </a:solidFill>
              </a:rPr>
              <a:t>hrow</a:t>
            </a:r>
            <a:r>
              <a:rPr lang="en-US" sz="2800" dirty="0">
                <a:solidFill>
                  <a:schemeClr val="accent1">
                    <a:lumMod val="75000"/>
                  </a:schemeClr>
                </a:solidFill>
              </a:rPr>
              <a:t> back in time</a:t>
            </a:r>
            <a:r>
              <a:rPr lang="sr-Latn-RS" sz="2800" dirty="0">
                <a:solidFill>
                  <a:schemeClr val="accent1">
                    <a:lumMod val="75000"/>
                  </a:schemeClr>
                </a:solidFill>
              </a:rPr>
              <a:t>”</a:t>
            </a:r>
          </a:p>
          <a:p>
            <a:pPr marL="342900" lvl="0" indent="-342900" algn="just">
              <a:spcBef>
                <a:spcPct val="20000"/>
              </a:spcBef>
              <a:buFont typeface="Wingdings" pitchFamily="2" charset="2"/>
              <a:buChar char="Ø"/>
              <a:defRPr/>
            </a:pPr>
            <a:r>
              <a:rPr lang="sr-Latn-RS" sz="2800" dirty="0">
                <a:solidFill>
                  <a:schemeClr val="accent1">
                    <a:lumMod val="75000"/>
                  </a:schemeClr>
                </a:solidFill>
              </a:rPr>
              <a:t>Distribution of third newsletter to SWARM partners and </a:t>
            </a:r>
            <a:r>
              <a:rPr lang="sr-Latn-RS" sz="2800">
                <a:solidFill>
                  <a:schemeClr val="accent1">
                    <a:lumMod val="75000"/>
                  </a:schemeClr>
                </a:solidFill>
              </a:rPr>
              <a:t>stakeholders (collecting the list of potential stakeholders)</a:t>
            </a:r>
            <a:endParaRPr lang="en-US" sz="2800" dirty="0">
              <a:solidFill>
                <a:schemeClr val="accent1">
                  <a:lumMod val="75000"/>
                </a:schemeClr>
              </a:solidFill>
            </a:endParaRPr>
          </a:p>
        </p:txBody>
      </p:sp>
    </p:spTree>
    <p:extLst>
      <p:ext uri="{BB962C8B-B14F-4D97-AF65-F5344CB8AC3E}">
        <p14:creationId xmlns:p14="http://schemas.microsoft.com/office/powerpoint/2010/main" val="31884283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1789</TotalTime>
  <Words>269</Words>
  <Application>Microsoft Office PowerPoint</Application>
  <PresentationFormat>On-screen Show (4:3)</PresentationFormat>
  <Paragraphs>34</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Wingdings</vt:lpstr>
      <vt:lpstr>Office Theme</vt:lpstr>
      <vt:lpstr>PowerPoint Presentation</vt:lpstr>
      <vt:lpstr>Quality assurance</vt:lpstr>
      <vt:lpstr>Quality assurance</vt:lpstr>
      <vt:lpstr>Dissemination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Milan</dc:creator>
  <cp:lastModifiedBy>Milan Gocic</cp:lastModifiedBy>
  <cp:revision>49</cp:revision>
  <dcterms:created xsi:type="dcterms:W3CDTF">2006-08-16T00:00:00Z</dcterms:created>
  <dcterms:modified xsi:type="dcterms:W3CDTF">2021-06-26T14:26:32Z</dcterms:modified>
</cp:coreProperties>
</file>